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7" r:id="rId2"/>
    <p:sldId id="263" r:id="rId3"/>
    <p:sldId id="260" r:id="rId4"/>
    <p:sldId id="264" r:id="rId5"/>
    <p:sldId id="266" r:id="rId6"/>
    <p:sldId id="265" r:id="rId7"/>
    <p:sldId id="262" r:id="rId8"/>
    <p:sldId id="270" r:id="rId9"/>
    <p:sldId id="271" r:id="rId10"/>
    <p:sldId id="282" r:id="rId11"/>
    <p:sldId id="281" r:id="rId12"/>
    <p:sldId id="283" r:id="rId13"/>
    <p:sldId id="275" r:id="rId14"/>
    <p:sldId id="267" r:id="rId15"/>
    <p:sldId id="277" r:id="rId16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9999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3" autoAdjust="0"/>
    <p:restoredTop sz="83597" autoAdjust="0"/>
  </p:normalViewPr>
  <p:slideViewPr>
    <p:cSldViewPr>
      <p:cViewPr varScale="1">
        <p:scale>
          <a:sx n="110" d="100"/>
          <a:sy n="110" d="100"/>
        </p:scale>
        <p:origin x="22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/>
            </a:lvl1pPr>
          </a:lstStyle>
          <a:p>
            <a:pPr>
              <a:defRPr/>
            </a:pPr>
            <a:fld id="{90CF74E5-C2DA-470B-9C12-E672DA227A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45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B61BB-B64E-491F-B72E-883D4F828ACF}" type="slidenum">
              <a:rPr lang="it-IT"/>
              <a:pPr/>
              <a:t>1</a:t>
            </a:fld>
            <a:endParaRPr lang="it-IT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5413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8CEFD-E56C-4768-87BE-35354DA389B4}" type="slidenum">
              <a:rPr lang="it-IT"/>
              <a:pPr/>
              <a:t>14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Per verificare che effettivamente l’animale abbia sviluppato dolore si</a:t>
            </a:r>
            <a:r>
              <a:rPr lang="it-IT" baseline="0" dirty="0" smtClean="0"/>
              <a:t> effettuano dei test </a:t>
            </a:r>
            <a:r>
              <a:rPr lang="it-IT" dirty="0" smtClean="0"/>
              <a:t>comportamentali </a:t>
            </a:r>
            <a:r>
              <a:rPr lang="it-IT" dirty="0" err="1" smtClean="0"/>
              <a:t>analgesimetrici</a:t>
            </a:r>
            <a:r>
              <a:rPr lang="it-IT" dirty="0" smtClean="0"/>
              <a:t> che rilavano</a:t>
            </a:r>
            <a:r>
              <a:rPr lang="it-IT" baseline="0" dirty="0" smtClean="0"/>
              <a:t> </a:t>
            </a:r>
            <a:r>
              <a:rPr lang="it-IT" dirty="0" smtClean="0"/>
              <a:t>la soglia nocicettiva dell’animale.</a:t>
            </a:r>
          </a:p>
        </p:txBody>
      </p:sp>
    </p:spTree>
    <p:extLst>
      <p:ext uri="{BB962C8B-B14F-4D97-AF65-F5344CB8AC3E}">
        <p14:creationId xmlns:p14="http://schemas.microsoft.com/office/powerpoint/2010/main" val="11277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08AF-90FA-4804-9B71-E379E87575D1}" type="slidenum">
              <a:rPr lang="it-IT"/>
              <a:pPr/>
              <a:t>2</a:t>
            </a:fld>
            <a:endParaRPr lang="it-IT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Nel nostro laboratorio</a:t>
            </a:r>
            <a:r>
              <a:rPr lang="it-IT" baseline="0" dirty="0" smtClean="0"/>
              <a:t> indaghiamo il ruolo di differenti sistemi endogeni peptidergici in diversi ambiti, in particolare nella dipendenza da sostanze da abuso, nella modulazione nocicettiva e in alcuna patologie neurodegenerative quali Alzheimer e Parkinson. Ci occupiamo quindi di ricerca sperimentale di tipo preclinico per cui utilizziamo modelli sia in vitro che in vivo.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2990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2146E-D163-4837-A868-8A0CF3064791}" type="slidenum">
              <a:rPr lang="it-IT"/>
              <a:pPr/>
              <a:t>3</a:t>
            </a:fld>
            <a:endParaRPr lang="it-IT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Per quanto riguarda le sostanze d’abuso andiamo a valutare le alterazioni che esse</a:t>
            </a:r>
            <a:r>
              <a:rPr lang="it-IT" baseline="0" dirty="0" smtClean="0"/>
              <a:t> </a:t>
            </a:r>
            <a:r>
              <a:rPr lang="it-IT" dirty="0" smtClean="0"/>
              <a:t>causano a livello dei sistemi endogeni peptidergici.</a:t>
            </a:r>
          </a:p>
          <a:p>
            <a:pPr eaLnBrk="1" hangingPunct="1"/>
            <a:r>
              <a:rPr lang="it-IT" dirty="0" smtClean="0"/>
              <a:t>In particolare, da molti anni studiamo gli effetti di cocaina e oppiacei e ma da qualche anno ci occupiamo anche di</a:t>
            </a:r>
            <a:r>
              <a:rPr lang="it-IT" baseline="0" dirty="0" smtClean="0"/>
              <a:t> </a:t>
            </a:r>
            <a:r>
              <a:rPr lang="it-IT" dirty="0" err="1" smtClean="0"/>
              <a:t>cannabinoidi</a:t>
            </a:r>
            <a:r>
              <a:rPr lang="it-IT" dirty="0" smtClean="0"/>
              <a:t> come il delta9thc ed amfetamine quali l’ecstasy.</a:t>
            </a:r>
          </a:p>
        </p:txBody>
      </p:sp>
    </p:spTree>
    <p:extLst>
      <p:ext uri="{BB962C8B-B14F-4D97-AF65-F5344CB8AC3E}">
        <p14:creationId xmlns:p14="http://schemas.microsoft.com/office/powerpoint/2010/main" val="3138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quanto riguarda</a:t>
            </a:r>
            <a:r>
              <a:rPr lang="it-IT" baseline="0" dirty="0" smtClean="0"/>
              <a:t> la sperimentazione in vitro,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F74E5-C2DA-470B-9C12-E672DA227A4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23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38B06-1B52-4B3F-90D9-1749F9C18627}" type="slidenum">
              <a:rPr lang="it-IT"/>
              <a:pPr/>
              <a:t>6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La tecnica di western </a:t>
            </a:r>
            <a:r>
              <a:rPr lang="it-IT" dirty="0" err="1" smtClean="0"/>
              <a:t>blotting</a:t>
            </a:r>
            <a:r>
              <a:rPr lang="it-IT" dirty="0" smtClean="0"/>
              <a:t> prevede una corsa elettroforetica delle proteine</a:t>
            </a:r>
            <a:r>
              <a:rPr lang="it-IT" baseline="0" dirty="0" smtClean="0"/>
              <a:t> su un gel di SDS, il loro successivo trasferimento su una membrana di nitrocellulosa ed infine il rilevamento e la quantifica della proteina di interesse tramite un metodo immunoenzimatico.</a:t>
            </a:r>
            <a:endParaRPr lang="it-IT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Mediante la tecnica di western </a:t>
            </a:r>
            <a:r>
              <a:rPr lang="it-IT" dirty="0" err="1" smtClean="0"/>
              <a:t>blotting</a:t>
            </a:r>
            <a:r>
              <a:rPr lang="it-IT" dirty="0" smtClean="0"/>
              <a:t> possiamo ad esempio indagare l’attivazione ovvero la fosforilazione di un</a:t>
            </a:r>
            <a:r>
              <a:rPr lang="it-IT" baseline="0" dirty="0" smtClean="0"/>
              <a:t> </a:t>
            </a:r>
            <a:r>
              <a:rPr lang="it-IT" dirty="0" smtClean="0"/>
              <a:t>fattore di trascrizione come CREB.</a:t>
            </a:r>
          </a:p>
        </p:txBody>
      </p:sp>
    </p:spTree>
    <p:extLst>
      <p:ext uri="{BB962C8B-B14F-4D97-AF65-F5344CB8AC3E}">
        <p14:creationId xmlns:p14="http://schemas.microsoft.com/office/powerpoint/2010/main" val="280612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AAB62-6752-4035-9076-C6A400432E2E}" type="slidenum">
              <a:rPr lang="it-IT"/>
              <a:pPr/>
              <a:t>7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Un’altra tecnica utilizzata nel nostro laboratorio è la Real Time PCR; questa tecnica di amplificazione del DNA serve a quantificare l’espressione genica rilevabile grazie a un colorante fluorescente che si intercala alla doppia elica di DNA.</a:t>
            </a:r>
          </a:p>
        </p:txBody>
      </p:sp>
    </p:spTree>
    <p:extLst>
      <p:ext uri="{BB962C8B-B14F-4D97-AF65-F5344CB8AC3E}">
        <p14:creationId xmlns:p14="http://schemas.microsoft.com/office/powerpoint/2010/main" val="49408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7AB00-985E-45E2-9A8B-435411420775}" type="slidenum">
              <a:rPr lang="it-IT"/>
              <a:pPr/>
              <a:t>8</a:t>
            </a:fld>
            <a:endParaRPr lang="it-IT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Un altro aspetto della nostra ricerca sia in vivo che in vitro riguarda i meccanismi epigenetici che regolano l’espressione genica; le due principali modifiche epigenetiche sono la metilazione del DNA e le modificazioni istoniche.  La metilazione del DNA nelle cellule eucariotiche è a carico della C; in genere il bersaglio della metilazione è la C della sequenza </a:t>
            </a:r>
            <a:r>
              <a:rPr lang="it-IT" dirty="0" err="1" smtClean="0"/>
              <a:t>dinucleotidica</a:t>
            </a:r>
            <a:r>
              <a:rPr lang="it-IT" dirty="0" smtClean="0"/>
              <a:t> CG (le cosiddette </a:t>
            </a:r>
            <a:r>
              <a:rPr lang="it-IT" dirty="0" err="1" smtClean="0"/>
              <a:t>CpG</a:t>
            </a:r>
            <a:r>
              <a:rPr lang="it-IT" dirty="0" smtClean="0"/>
              <a:t> </a:t>
            </a:r>
            <a:r>
              <a:rPr lang="it-IT" dirty="0" err="1" smtClean="0"/>
              <a:t>island</a:t>
            </a:r>
            <a:r>
              <a:rPr lang="it-IT" dirty="0" smtClean="0"/>
              <a:t>). Invece le modificazioni istoniche sono responsabili di cambiamenti conformazionali della cromatina e possono essere ad esempio acetilazioni, fosforilazioni e metilazioni. La modificazione della coda degli istoni può agire da segnale per proteine che controllano l’espressione o la replicazione di regioni cromosomiche.</a:t>
            </a:r>
          </a:p>
        </p:txBody>
      </p:sp>
    </p:spTree>
    <p:extLst>
      <p:ext uri="{BB962C8B-B14F-4D97-AF65-F5344CB8AC3E}">
        <p14:creationId xmlns:p14="http://schemas.microsoft.com/office/powerpoint/2010/main" val="241304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DE288-60BE-4879-A437-C01DB531E40F}" type="slidenum">
              <a:rPr lang="it-IT"/>
              <a:pPr/>
              <a:t>9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L'immunoprecipitazione della Cromatina (</a:t>
            </a:r>
            <a:r>
              <a:rPr lang="it-IT" dirty="0" err="1" smtClean="0"/>
              <a:t>ChIP</a:t>
            </a:r>
            <a:r>
              <a:rPr lang="it-IT" dirty="0" smtClean="0"/>
              <a:t>) è un metodo ampiamente usato per identificare specifiche proteine connesse a una regione del genoma. Queste proteine possono essere ad esempio istoni modificati ad un amminoacido particolare; utilizzando</a:t>
            </a:r>
            <a:r>
              <a:rPr lang="it-IT" baseline="0" dirty="0" smtClean="0"/>
              <a:t> </a:t>
            </a:r>
            <a:r>
              <a:rPr lang="it-IT" dirty="0" smtClean="0"/>
              <a:t>anticorpi che riconoscono la modifica dell'istone, possiamo infatti quantificare l’entità della modifica. </a:t>
            </a:r>
          </a:p>
          <a:p>
            <a:pPr eaLnBrk="1" hangingPunct="1"/>
            <a:r>
              <a:rPr lang="it-IT" dirty="0" smtClean="0"/>
              <a:t>La </a:t>
            </a:r>
            <a:r>
              <a:rPr lang="it-IT" dirty="0" err="1" smtClean="0"/>
              <a:t>ChIP</a:t>
            </a:r>
            <a:r>
              <a:rPr lang="it-IT" dirty="0" smtClean="0"/>
              <a:t> è una tecnica</a:t>
            </a:r>
            <a:r>
              <a:rPr lang="it-IT" baseline="0" dirty="0" smtClean="0"/>
              <a:t> che </a:t>
            </a:r>
            <a:r>
              <a:rPr lang="it-IT" dirty="0" smtClean="0"/>
              <a:t>prevede un fissaggio</a:t>
            </a:r>
            <a:r>
              <a:rPr lang="it-IT" baseline="0" dirty="0" smtClean="0"/>
              <a:t> iniziale</a:t>
            </a:r>
            <a:r>
              <a:rPr lang="it-IT" dirty="0" smtClean="0"/>
              <a:t> con formaldeide affinché</a:t>
            </a:r>
            <a:r>
              <a:rPr lang="it-IT" baseline="0" dirty="0" smtClean="0"/>
              <a:t> avvenga </a:t>
            </a:r>
            <a:r>
              <a:rPr lang="it-IT" dirty="0" smtClean="0"/>
              <a:t>il </a:t>
            </a:r>
            <a:r>
              <a:rPr lang="it-IT" dirty="0" err="1" smtClean="0"/>
              <a:t>crosslink</a:t>
            </a:r>
            <a:r>
              <a:rPr lang="it-IT" dirty="0" smtClean="0"/>
              <a:t> tra DNA e proteine; la cromatina viene poi frammentata tramite </a:t>
            </a:r>
            <a:r>
              <a:rPr lang="it-IT" dirty="0" err="1" smtClean="0"/>
              <a:t>sonicazione</a:t>
            </a:r>
            <a:r>
              <a:rPr lang="it-IT" dirty="0" smtClean="0"/>
              <a:t> e sottoposta a </a:t>
            </a:r>
            <a:r>
              <a:rPr lang="it-IT" dirty="0" err="1" smtClean="0"/>
              <a:t>immunoselezione</a:t>
            </a:r>
            <a:r>
              <a:rPr lang="it-IT" dirty="0" smtClean="0"/>
              <a:t> grazie</a:t>
            </a:r>
            <a:r>
              <a:rPr lang="it-IT" baseline="0" dirty="0" smtClean="0"/>
              <a:t> a</a:t>
            </a:r>
            <a:r>
              <a:rPr lang="it-IT" dirty="0" smtClean="0"/>
              <a:t> specifici anticorpi;</a:t>
            </a:r>
            <a:r>
              <a:rPr lang="it-IT" baseline="0" dirty="0" smtClean="0"/>
              <a:t> in questo modo t</a:t>
            </a:r>
            <a:r>
              <a:rPr lang="it-IT" dirty="0" smtClean="0"/>
              <a:t>utte le sequenze del DNA unite con </a:t>
            </a:r>
            <a:r>
              <a:rPr lang="it-IT" dirty="0" err="1" smtClean="0"/>
              <a:t>crosslink</a:t>
            </a:r>
            <a:r>
              <a:rPr lang="it-IT" dirty="0" smtClean="0"/>
              <a:t> alla proteina di interesse </a:t>
            </a:r>
            <a:r>
              <a:rPr lang="it-IT" dirty="0" err="1" smtClean="0"/>
              <a:t>coprecipiteranno</a:t>
            </a:r>
            <a:r>
              <a:rPr lang="it-IT" dirty="0" smtClean="0"/>
              <a:t>.</a:t>
            </a:r>
            <a:br>
              <a:rPr lang="it-IT" dirty="0" smtClean="0"/>
            </a:br>
            <a:r>
              <a:rPr lang="it-IT" dirty="0" smtClean="0"/>
              <a:t>A questo punto il </a:t>
            </a:r>
            <a:r>
              <a:rPr lang="it-IT" dirty="0" err="1" smtClean="0"/>
              <a:t>crosslink</a:t>
            </a:r>
            <a:r>
              <a:rPr lang="it-IT" dirty="0" smtClean="0"/>
              <a:t> viene </a:t>
            </a:r>
            <a:r>
              <a:rPr lang="it-IT" dirty="0" err="1" smtClean="0"/>
              <a:t>revertito</a:t>
            </a:r>
            <a:r>
              <a:rPr lang="it-IT" baseline="0" dirty="0" smtClean="0"/>
              <a:t> e, dopo purificazione del DNA, si effettua una PCR per identificare la regione del promotore del gene di interesse associato alla modifica istonica.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4637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smtClean="0"/>
              <a:t>Oltre alle sostanze d’abuso, una delle nostre linee di ricerca riguarda il dolore neuropatico; come modello sperimentale utilizziamo un modello in vivo validato definito CCI in cui l’animale subisce una lesione parziale ad un nervo in modo che nei giorni successivi sviluppi dolore.</a:t>
            </a:r>
          </a:p>
        </p:txBody>
      </p:sp>
    </p:spTree>
    <p:extLst>
      <p:ext uri="{BB962C8B-B14F-4D97-AF65-F5344CB8AC3E}">
        <p14:creationId xmlns:p14="http://schemas.microsoft.com/office/powerpoint/2010/main" val="426213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5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2361B-9379-4F9B-83EF-676AD525B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CCED-76B0-47DB-A364-49E821072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86BB-5D69-4408-ADA9-A9B185559D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48D65-5983-424C-A450-99E8EB8C60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C6D6-648E-42F2-BC1B-F9FC212E0E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95C74-A50F-4A77-A670-CC93854EA9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F091-C50B-4719-812F-E61217B51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E921-DC77-4599-95A0-3CAA0A774D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4046-3353-472F-A585-F2AE208E28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CB84-2DAE-4841-BDF9-6071E60681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76FC-B309-4EC3-AB3A-49D903A2F8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51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1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28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29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u="none" smtClean="0">
                <a:latin typeface="+mn-lt"/>
              </a:defRPr>
            </a:lvl1pPr>
          </a:lstStyle>
          <a:p>
            <a:pPr>
              <a:defRPr/>
            </a:pPr>
            <a:fld id="{C0DB4FB8-E2D8-4C59-BFCA-55D0402E56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ChangeArrowheads="1"/>
          </p:cNvSpPr>
          <p:nvPr/>
        </p:nvSpPr>
        <p:spPr bwMode="auto">
          <a:xfrm>
            <a:off x="772616" y="1700808"/>
            <a:ext cx="75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en-GB" sz="2800" b="1" u="none" dirty="0" err="1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Laboratorio</a:t>
            </a:r>
            <a:r>
              <a:rPr lang="en-GB" sz="2800" b="1" u="none" dirty="0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sz="2800" b="1" u="none" dirty="0" err="1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di</a:t>
            </a:r>
            <a:r>
              <a:rPr lang="en-GB" sz="2800" b="1" u="none" dirty="0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sz="2800" b="1" u="none" dirty="0" err="1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Neurofarmacologia</a:t>
            </a:r>
            <a:r>
              <a:rPr lang="en-GB" sz="2800" b="1" u="none" dirty="0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sz="2800" b="1" u="none" dirty="0" err="1">
                <a:solidFill>
                  <a:srgbClr val="33CC33"/>
                </a:solidFill>
                <a:latin typeface="Lucida Sans" pitchFamily="34" charset="0"/>
                <a:cs typeface="Times New Roman" pitchFamily="18" charset="0"/>
              </a:rPr>
              <a:t>Molecolare</a:t>
            </a:r>
            <a:endParaRPr lang="en-GB" sz="1600" u="none" dirty="0">
              <a:solidFill>
                <a:srgbClr val="33CC33"/>
              </a:solidFill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r>
              <a:rPr lang="en-GB" sz="2000" b="1" u="none" dirty="0">
                <a:latin typeface="Arial" pitchFamily="34" charset="0"/>
                <a:cs typeface="Times New Roman" pitchFamily="18" charset="0"/>
              </a:rPr>
              <a:t> </a:t>
            </a:r>
            <a:endParaRPr lang="en-GB" sz="2000" b="1" u="none" dirty="0">
              <a:latin typeface="Lucida Sans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it-IT" sz="1800" u="none" dirty="0">
                <a:latin typeface="Lucida Sans" pitchFamily="34" charset="0"/>
                <a:cs typeface="Times New Roman" pitchFamily="18" charset="0"/>
              </a:rPr>
              <a:t>Prof.ssa P</a:t>
            </a:r>
            <a:r>
              <a:rPr lang="it-IT" sz="1800" b="1" u="none" dirty="0">
                <a:latin typeface="Lucida Sans" pitchFamily="34" charset="0"/>
                <a:cs typeface="Times New Roman" pitchFamily="18" charset="0"/>
              </a:rPr>
              <a:t>atrizia </a:t>
            </a:r>
            <a:r>
              <a:rPr lang="it-IT" sz="1800" b="1" u="none" dirty="0" err="1">
                <a:latin typeface="Lucida Sans" pitchFamily="34" charset="0"/>
                <a:cs typeface="Times New Roman" pitchFamily="18" charset="0"/>
              </a:rPr>
              <a:t>Romualdi</a:t>
            </a:r>
            <a:r>
              <a:rPr lang="it-IT" sz="1800" b="1" u="none" dirty="0">
                <a:latin typeface="Lucida Sans" pitchFamily="34" charset="0"/>
                <a:cs typeface="Times New Roman" pitchFamily="18" charset="0"/>
              </a:rPr>
              <a:t>  e </a:t>
            </a:r>
            <a:r>
              <a:rPr lang="it-IT" sz="1800" u="none" dirty="0">
                <a:latin typeface="Lucida Sans" pitchFamily="34" charset="0"/>
                <a:cs typeface="Times New Roman" pitchFamily="18" charset="0"/>
              </a:rPr>
              <a:t>Prof</a:t>
            </a:r>
            <a:r>
              <a:rPr lang="it-IT" sz="1800" b="1" u="none" dirty="0">
                <a:latin typeface="Lucida Sans" pitchFamily="34" charset="0"/>
                <a:cs typeface="Times New Roman" pitchFamily="18" charset="0"/>
              </a:rPr>
              <a:t>. </a:t>
            </a:r>
            <a:r>
              <a:rPr lang="it-IT" sz="1800" b="1" u="none" dirty="0" err="1">
                <a:latin typeface="Lucida Sans" pitchFamily="34" charset="0"/>
                <a:cs typeface="Times New Roman" pitchFamily="18" charset="0"/>
              </a:rPr>
              <a:t>Sanzio</a:t>
            </a:r>
            <a:r>
              <a:rPr lang="it-IT" sz="1800" b="1" u="none" dirty="0">
                <a:latin typeface="Lucida Sans" pitchFamily="34" charset="0"/>
                <a:cs typeface="Times New Roman" pitchFamily="18" charset="0"/>
              </a:rPr>
              <a:t> </a:t>
            </a:r>
            <a:r>
              <a:rPr lang="it-IT" sz="1800" b="1" u="none" dirty="0" err="1">
                <a:latin typeface="Lucida Sans" pitchFamily="34" charset="0"/>
                <a:cs typeface="Times New Roman" pitchFamily="18" charset="0"/>
              </a:rPr>
              <a:t>Candeletti</a:t>
            </a:r>
            <a:r>
              <a:rPr lang="it-IT" sz="1800" b="1" u="none" dirty="0">
                <a:latin typeface="Lucida Sans" pitchFamily="34" charset="0"/>
                <a:cs typeface="Times New Roman" pitchFamily="18" charset="0"/>
              </a:rPr>
              <a:t> </a:t>
            </a:r>
            <a:endParaRPr lang="it-IT" sz="1600" u="none" dirty="0"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endParaRPr lang="it-IT" sz="1600" u="none" dirty="0"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endParaRPr lang="it-IT" sz="1600" u="none" dirty="0">
              <a:latin typeface="Lucida Sans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it-IT" sz="1600" b="1" u="none" dirty="0" smtClean="0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Collaboratori</a:t>
            </a:r>
          </a:p>
          <a:p>
            <a:pPr indent="449263" eaLnBrk="0" hangingPunct="0"/>
            <a:endParaRPr lang="it-IT" sz="1600" b="1" u="none" dirty="0">
              <a:solidFill>
                <a:srgbClr val="FF0000"/>
              </a:solidFill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r>
              <a:rPr lang="it-IT" sz="1600" u="none" dirty="0" smtClean="0">
                <a:latin typeface="Lucida Sans" pitchFamily="34" charset="0"/>
                <a:cs typeface="Times New Roman" pitchFamily="18" charset="0"/>
              </a:rPr>
              <a:t>Ricercatori</a:t>
            </a:r>
            <a:r>
              <a:rPr lang="it-IT" sz="1600" u="none" dirty="0">
                <a:latin typeface="Lucida Sans" pitchFamily="34" charset="0"/>
                <a:cs typeface="Times New Roman" pitchFamily="18" charset="0"/>
              </a:rPr>
              <a:t>			</a:t>
            </a:r>
            <a:r>
              <a:rPr lang="it-IT" sz="1600" u="none" dirty="0" smtClean="0">
                <a:latin typeface="Lucida Sans" pitchFamily="34" charset="0"/>
                <a:cs typeface="Times New Roman" pitchFamily="18" charset="0"/>
              </a:rPr>
              <a:t>Dr.ssa </a:t>
            </a:r>
            <a:r>
              <a:rPr lang="it-IT" sz="1600" u="none" dirty="0">
                <a:latin typeface="Lucida Sans" pitchFamily="34" charset="0"/>
                <a:cs typeface="Times New Roman" pitchFamily="18" charset="0"/>
              </a:rPr>
              <a:t>Francesca Caputi</a:t>
            </a:r>
          </a:p>
          <a:p>
            <a:pPr indent="449263" algn="l" eaLnBrk="0" hangingPunct="0"/>
            <a:r>
              <a:rPr lang="it-IT" sz="1600" u="none" dirty="0">
                <a:latin typeface="Lucida Sans" pitchFamily="34" charset="0"/>
                <a:cs typeface="Times New Roman" pitchFamily="18" charset="0"/>
              </a:rPr>
              <a:t>				Dr.ssa Lucia Carboni</a:t>
            </a:r>
          </a:p>
          <a:p>
            <a:pPr indent="449263" algn="l" eaLnBrk="0" hangingPunct="0"/>
            <a:endParaRPr lang="it-IT" sz="1600" u="none" dirty="0"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r>
              <a:rPr lang="it-IT" sz="1600" u="none" dirty="0" smtClean="0">
                <a:latin typeface="Lucida Sans" pitchFamily="34" charset="0"/>
                <a:cs typeface="Times New Roman" pitchFamily="18" charset="0"/>
              </a:rPr>
              <a:t>Dottorando                                      Dr.ssa Laura Rullo</a:t>
            </a:r>
          </a:p>
          <a:p>
            <a:pPr indent="449263" algn="l" eaLnBrk="0" hangingPunct="0"/>
            <a:r>
              <a:rPr lang="it-IT" sz="1600" u="none" dirty="0">
                <a:latin typeface="Lucida Sans" pitchFamily="34" charset="0"/>
                <a:cs typeface="Times New Roman" pitchFamily="18" charset="0"/>
              </a:rPr>
              <a:t>Dottorando </a:t>
            </a:r>
            <a:r>
              <a:rPr lang="it-IT" sz="1600" u="none" dirty="0" smtClean="0">
                <a:latin typeface="Lucida Sans" pitchFamily="34" charset="0"/>
                <a:cs typeface="Times New Roman" pitchFamily="18" charset="0"/>
              </a:rPr>
              <a:t>			Dr.ssa Serena Stamatakos</a:t>
            </a:r>
            <a:endParaRPr lang="it-IT" sz="1600" u="none" dirty="0">
              <a:latin typeface="Lucida Sans" pitchFamily="34" charset="0"/>
              <a:cs typeface="Times New Roman" pitchFamily="18" charset="0"/>
            </a:endParaRPr>
          </a:p>
          <a:p>
            <a:pPr indent="449263" algn="l" eaLnBrk="0" hangingPunct="0"/>
            <a:r>
              <a:rPr lang="it-IT" sz="1600" u="none" dirty="0">
                <a:latin typeface="Lucida Sans" pitchFamily="34" charset="0"/>
                <a:cs typeface="Times New Roman" pitchFamily="18" charset="0"/>
              </a:rPr>
              <a:t>								</a:t>
            </a:r>
            <a:r>
              <a:rPr lang="it-IT" sz="1600" u="none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7171" name="Rectangle 1028"/>
          <p:cNvSpPr>
            <a:spLocks noChangeArrowheads="1"/>
          </p:cNvSpPr>
          <p:nvPr/>
        </p:nvSpPr>
        <p:spPr bwMode="auto">
          <a:xfrm>
            <a:off x="8199438" y="5500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it-IT" sz="2800" u="none">
              <a:solidFill>
                <a:srgbClr val="FFFFCC"/>
              </a:solidFill>
            </a:endParaRPr>
          </a:p>
        </p:txBody>
      </p:sp>
      <p:pic>
        <p:nvPicPr>
          <p:cNvPr id="7172" name="Immagine 5" descr="alma mater studiorum.gif"/>
          <p:cNvPicPr>
            <a:picLocks noChangeAspect="1"/>
          </p:cNvPicPr>
          <p:nvPr/>
        </p:nvPicPr>
        <p:blipFill>
          <a:blip r:embed="rId3" cstate="print">
            <a:lum bright="-26000" contrast="14000"/>
          </a:blip>
          <a:srcRect/>
          <a:stretch>
            <a:fillRect/>
          </a:stretch>
        </p:blipFill>
        <p:spPr bwMode="auto">
          <a:xfrm>
            <a:off x="3851920" y="2286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360"/>
            <a:ext cx="6649370" cy="41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7504" y="116632"/>
            <a:ext cx="85689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 u="none" dirty="0" smtClean="0">
                <a:solidFill>
                  <a:srgbClr val="FFFF00"/>
                </a:solidFill>
                <a:latin typeface="Lucida Sans" pitchFamily="34" charset="0"/>
              </a:rPr>
              <a:t>Analisi delle famiglie enzimatiche che modulano le modificazioni istoniche</a:t>
            </a:r>
          </a:p>
          <a:p>
            <a:pPr algn="l">
              <a:spcBef>
                <a:spcPct val="50000"/>
              </a:spcBef>
            </a:pPr>
            <a:endParaRPr lang="it-IT" sz="1000" b="1" u="none" dirty="0" smtClean="0">
              <a:solidFill>
                <a:srgbClr val="FFFF00"/>
              </a:solidFill>
              <a:latin typeface="Lucida Sans" pitchFamily="34" charset="0"/>
            </a:endParaRPr>
          </a:p>
          <a:p>
            <a:pPr algn="l">
              <a:spcBef>
                <a:spcPct val="50000"/>
              </a:spcBef>
            </a:pPr>
            <a:endParaRPr lang="it-IT" sz="1000" b="1" u="none" dirty="0">
              <a:solidFill>
                <a:srgbClr val="FFFF00"/>
              </a:solidFill>
              <a:latin typeface="Lucida Sans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it-IT" sz="2000" b="1" u="none" dirty="0" smtClean="0">
                <a:solidFill>
                  <a:srgbClr val="FFFF00"/>
                </a:solidFill>
                <a:latin typeface="Lucida Sans" pitchFamily="34" charset="0"/>
              </a:rPr>
              <a:t>Es. </a:t>
            </a:r>
          </a:p>
          <a:p>
            <a:pPr algn="l">
              <a:spcBef>
                <a:spcPct val="50000"/>
              </a:spcBef>
            </a:pPr>
            <a:r>
              <a:rPr lang="it-IT" sz="2000" b="1" u="none" dirty="0" err="1" smtClean="0">
                <a:solidFill>
                  <a:srgbClr val="FFFF00"/>
                </a:solidFill>
                <a:latin typeface="Lucida Sans" pitchFamily="34" charset="0"/>
              </a:rPr>
              <a:t>HATs</a:t>
            </a:r>
            <a:r>
              <a:rPr lang="it-IT" sz="2000" b="1" u="none" dirty="0" smtClean="0">
                <a:solidFill>
                  <a:srgbClr val="FFFF00"/>
                </a:solidFill>
                <a:latin typeface="Lucida Sans" pitchFamily="34" charset="0"/>
              </a:rPr>
              <a:t> (istone </a:t>
            </a:r>
            <a:r>
              <a:rPr lang="it-IT" sz="2000" b="1" u="none" dirty="0" err="1" smtClean="0">
                <a:solidFill>
                  <a:srgbClr val="FFFF00"/>
                </a:solidFill>
                <a:latin typeface="Lucida Sans" pitchFamily="34" charset="0"/>
              </a:rPr>
              <a:t>acetil</a:t>
            </a:r>
            <a:r>
              <a:rPr lang="it-IT" sz="2000" b="1" u="none" dirty="0" smtClean="0">
                <a:solidFill>
                  <a:srgbClr val="FFFF00"/>
                </a:solidFill>
                <a:latin typeface="Lucida Sans" pitchFamily="34" charset="0"/>
              </a:rPr>
              <a:t> transferasi) e </a:t>
            </a:r>
            <a:r>
              <a:rPr lang="it-IT" sz="2000" b="1" u="none" dirty="0" err="1" smtClean="0">
                <a:solidFill>
                  <a:srgbClr val="FFFF00"/>
                </a:solidFill>
                <a:latin typeface="Lucida Sans" pitchFamily="34" charset="0"/>
              </a:rPr>
              <a:t>HDACs</a:t>
            </a:r>
            <a:r>
              <a:rPr lang="it-IT" sz="2000" b="1" u="none" dirty="0" smtClean="0">
                <a:solidFill>
                  <a:srgbClr val="FFFF00"/>
                </a:solidFill>
                <a:latin typeface="Lucida Sans" pitchFamily="34" charset="0"/>
              </a:rPr>
              <a:t> (istone </a:t>
            </a:r>
            <a:r>
              <a:rPr lang="it-IT" sz="2000" b="1" u="none" dirty="0" err="1" smtClean="0">
                <a:solidFill>
                  <a:srgbClr val="FFFF00"/>
                </a:solidFill>
                <a:latin typeface="Lucida Sans" pitchFamily="34" charset="0"/>
              </a:rPr>
              <a:t>deacetilasi</a:t>
            </a:r>
            <a:r>
              <a:rPr lang="it-IT" sz="2000" b="1" u="none" dirty="0" smtClean="0">
                <a:solidFill>
                  <a:srgbClr val="FFFF00"/>
                </a:solidFill>
                <a:latin typeface="Lucida Sans" pitchFamily="34" charset="0"/>
              </a:rPr>
              <a:t>)</a:t>
            </a:r>
            <a:endParaRPr lang="it-IT" sz="2000" b="1" u="none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88154" y="980728"/>
            <a:ext cx="834672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Il </a:t>
            </a:r>
            <a:r>
              <a:rPr lang="en-US" sz="2000" b="1" dirty="0" err="1">
                <a:solidFill>
                  <a:schemeClr val="bg2"/>
                </a:solidFill>
              </a:rPr>
              <a:t>sistema</a:t>
            </a:r>
            <a:r>
              <a:rPr lang="en-US" sz="2000" b="1" dirty="0">
                <a:solidFill>
                  <a:schemeClr val="bg2"/>
                </a:solidFill>
              </a:rPr>
              <a:t> di </a:t>
            </a:r>
            <a:r>
              <a:rPr lang="en-US" sz="2000" b="1" dirty="0" err="1">
                <a:solidFill>
                  <a:schemeClr val="bg2"/>
                </a:solidFill>
              </a:rPr>
              <a:t>degradazione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Ubiquitina-Proteasoma</a:t>
            </a:r>
            <a:r>
              <a:rPr lang="en-US" sz="2000" b="1" dirty="0">
                <a:solidFill>
                  <a:schemeClr val="bg2"/>
                </a:solidFill>
              </a:rPr>
              <a:t> 26S 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</a:rPr>
              <a:t>è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il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principale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sistema</a:t>
            </a:r>
            <a:r>
              <a:rPr lang="en-US" sz="2000" b="1" dirty="0" smtClean="0">
                <a:solidFill>
                  <a:schemeClr val="bg2"/>
                </a:solidFill>
              </a:rPr>
              <a:t> di </a:t>
            </a:r>
            <a:r>
              <a:rPr lang="en-US" sz="2000" b="1" dirty="0" err="1" smtClean="0">
                <a:solidFill>
                  <a:schemeClr val="bg2"/>
                </a:solidFill>
              </a:rPr>
              <a:t>degradazione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delle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proteine</a:t>
            </a:r>
            <a:r>
              <a:rPr lang="en-US" sz="2000" b="1" dirty="0" smtClean="0">
                <a:solidFill>
                  <a:schemeClr val="bg2"/>
                </a:solidFill>
              </a:rPr>
              <a:t> non </a:t>
            </a:r>
            <a:r>
              <a:rPr lang="en-US" sz="2000" b="1" dirty="0" err="1" smtClean="0">
                <a:solidFill>
                  <a:schemeClr val="bg2"/>
                </a:solidFill>
              </a:rPr>
              <a:t>lisosomiale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err="1" smtClean="0">
                <a:solidFill>
                  <a:schemeClr val="bg2"/>
                </a:solidFill>
              </a:rPr>
              <a:t>chiamato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UPS</a:t>
            </a:r>
            <a:endParaRPr 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1731" y="310535"/>
            <a:ext cx="813690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it-IT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del sistema di degradazione </a:t>
            </a:r>
            <a:r>
              <a:rPr lang="it-IT" b="1" u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Ubiquitina-Proteosoma</a:t>
            </a:r>
            <a:endParaRPr lang="it-IT" sz="1800" b="1" u="none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2727226"/>
            <a:ext cx="6929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none" dirty="0" smtClean="0">
                <a:solidFill>
                  <a:srgbClr val="FFFF00"/>
                </a:solidFill>
              </a:rPr>
              <a:t>UBIQUITINA                                           PROTEASOMA 26S</a:t>
            </a:r>
            <a:endParaRPr lang="it-IT" sz="2000" b="1" u="none" dirty="0">
              <a:solidFill>
                <a:srgbClr val="FFFF00"/>
              </a:solidFill>
            </a:endParaRPr>
          </a:p>
        </p:txBody>
      </p:sp>
      <p:pic>
        <p:nvPicPr>
          <p:cNvPr id="4098" name="Picture 2" descr="Risultati immagini per degradazione da parte del proteas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4" y="3284984"/>
            <a:ext cx="7902794" cy="30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circolare a sinistra 1"/>
          <p:cNvSpPr/>
          <p:nvPr/>
        </p:nvSpPr>
        <p:spPr bwMode="auto">
          <a:xfrm rot="17403834">
            <a:off x="4254162" y="1697340"/>
            <a:ext cx="905315" cy="205977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1731" y="310535"/>
            <a:ext cx="81369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it-IT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del sistemi enzimatici antiossidanti</a:t>
            </a:r>
          </a:p>
          <a:p>
            <a:r>
              <a:rPr lang="it-IT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1800" b="1" u="none" dirty="0"/>
          </a:p>
        </p:txBody>
      </p:sp>
      <p:pic>
        <p:nvPicPr>
          <p:cNvPr id="6146" name="Picture 2" descr="Risultati immagini per sistemi enzimatici antiossid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2" y="1141532"/>
            <a:ext cx="3221269" cy="24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4071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sostanze d’abuso</a:t>
            </a:r>
          </a:p>
          <a:p>
            <a:pPr algn="just"/>
            <a:r>
              <a:rPr lang="it-IT" sz="1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condizioni di </a:t>
            </a:r>
            <a:r>
              <a:rPr lang="it-IT" sz="18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1800" b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olore cronico</a:t>
            </a:r>
            <a:endParaRPr lang="it-IT" sz="1800" b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63319"/>
            <a:ext cx="5076056" cy="38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Cj03457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14475"/>
            <a:ext cx="32432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2330" y="3933825"/>
            <a:ext cx="4211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none" dirty="0"/>
              <a:t>UTILIZZO DI DIFFERENTI MODELLI ANIMALI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28613"/>
            <a:ext cx="7772400" cy="579437"/>
          </a:xfrm>
        </p:spPr>
        <p:txBody>
          <a:bodyPr/>
          <a:lstStyle/>
          <a:p>
            <a:pPr eaLnBrk="1" hangingPunct="1"/>
            <a:r>
              <a:rPr lang="it-IT" sz="3200" smtClean="0"/>
              <a:t>DOLORE CRONICO/NEUROPATICO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716016" y="3789040"/>
            <a:ext cx="3307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CCI</a:t>
            </a:r>
          </a:p>
          <a:p>
            <a:r>
              <a:rPr lang="it-IT" dirty="0" smtClean="0"/>
              <a:t>Dolore da chemioterapici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Bortezomib</a:t>
            </a:r>
            <a:endParaRPr lang="it-IT" dirty="0" smtClean="0"/>
          </a:p>
          <a:p>
            <a:r>
              <a:rPr lang="it-IT" dirty="0" err="1" smtClean="0"/>
              <a:t>Oxaliplatino</a:t>
            </a:r>
            <a:r>
              <a:rPr lang="it-IT" dirty="0" smtClean="0"/>
              <a:t>)</a:t>
            </a:r>
          </a:p>
          <a:p>
            <a:r>
              <a:rPr lang="it-IT" dirty="0" smtClean="0"/>
              <a:t>Dolore diabetico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921" y="1226708"/>
            <a:ext cx="1647055" cy="19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991" y="1308254"/>
            <a:ext cx="2126415" cy="17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2993"/>
            <a:ext cx="1852263" cy="15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463905" y="491772"/>
            <a:ext cx="4032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u="none" dirty="0">
                <a:solidFill>
                  <a:srgbClr val="FFFF00"/>
                </a:solidFill>
                <a:latin typeface="Lucida Sans" pitchFamily="34" charset="0"/>
              </a:rPr>
              <a:t>Test </a:t>
            </a:r>
            <a:r>
              <a:rPr lang="it-IT" sz="2800" b="1" u="none" dirty="0" err="1">
                <a:solidFill>
                  <a:srgbClr val="FFFF00"/>
                </a:solidFill>
                <a:latin typeface="Lucida Sans" pitchFamily="34" charset="0"/>
              </a:rPr>
              <a:t>analgesimetrici</a:t>
            </a:r>
            <a:endParaRPr lang="it-IT" sz="2800" b="1" u="none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2584528" y="3195764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u="none" dirty="0">
                <a:latin typeface="Lucida Sans" pitchFamily="34" charset="0"/>
              </a:rPr>
              <a:t>HOT/COLD PLATE</a:t>
            </a: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5080280" y="3008679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u="none" dirty="0">
                <a:latin typeface="Lucida Sans" pitchFamily="34" charset="0"/>
              </a:rPr>
              <a:t>TAIL FLICK</a:t>
            </a:r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6837078" y="2969348"/>
            <a:ext cx="185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u="none" dirty="0">
                <a:latin typeface="Lucida Sans" pitchFamily="34" charset="0"/>
              </a:rPr>
              <a:t>PLANTAR TEST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365125" y="-11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latin typeface="Lucida Sans" pitchFamily="34" charset="0"/>
            </a:endParaRP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365125" y="52565"/>
            <a:ext cx="8510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none" dirty="0">
                <a:solidFill>
                  <a:srgbClr val="FFFF00"/>
                </a:solidFill>
                <a:latin typeface="Lucida Sans" pitchFamily="34" charset="0"/>
              </a:rPr>
              <a:t>MODULAZIONE DELLA TRASMISSIONE NOCICETTIVA</a:t>
            </a:r>
            <a:r>
              <a:rPr lang="it-IT" sz="2800" b="1" u="none" dirty="0">
                <a:solidFill>
                  <a:srgbClr val="FFFF00"/>
                </a:solidFill>
                <a:latin typeface="Lucida Sans" pitchFamily="34" charset="0"/>
              </a:rPr>
              <a:t> </a:t>
            </a:r>
          </a:p>
        </p:txBody>
      </p:sp>
      <p:pic>
        <p:nvPicPr>
          <p:cNvPr id="15" name="Immagine 14" descr="von fr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242779"/>
            <a:ext cx="2006705" cy="1765900"/>
          </a:xfrm>
          <a:prstGeom prst="rect">
            <a:avLst/>
          </a:prstGeom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50928" y="3068191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u="none" dirty="0" smtClean="0">
                <a:latin typeface="Lucida Sans" pitchFamily="34" charset="0"/>
              </a:rPr>
              <a:t>VON FREY TEST</a:t>
            </a:r>
            <a:endParaRPr lang="it-IT" sz="1600" b="1" u="none" dirty="0">
              <a:latin typeface="Lucida Sans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0667" y="4478271"/>
            <a:ext cx="7778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Valutazione dei parametri </a:t>
            </a:r>
            <a:r>
              <a:rPr lang="it-IT" sz="4000" dirty="0" smtClean="0"/>
              <a:t>molecolari</a:t>
            </a:r>
          </a:p>
          <a:p>
            <a:r>
              <a:rPr lang="it-IT" sz="4000" dirty="0" smtClean="0"/>
              <a:t> </a:t>
            </a:r>
            <a:r>
              <a:rPr lang="it-IT" sz="4000" dirty="0" smtClean="0"/>
              <a:t>genetici ed epigenetici</a:t>
            </a:r>
            <a:endParaRPr lang="it-IT" sz="4000" dirty="0"/>
          </a:p>
        </p:txBody>
      </p:sp>
      <p:sp>
        <p:nvSpPr>
          <p:cNvPr id="3" name="Freccia in giù 2"/>
          <p:cNvSpPr/>
          <p:nvPr/>
        </p:nvSpPr>
        <p:spPr bwMode="auto">
          <a:xfrm>
            <a:off x="4139952" y="3692342"/>
            <a:ext cx="340177" cy="4567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37289" y="149731"/>
            <a:ext cx="716138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none" dirty="0" smtClean="0">
                <a:solidFill>
                  <a:srgbClr val="FFFF00"/>
                </a:solidFill>
              </a:rPr>
              <a:t>REQUISITI necessari  per iniziare l’anno di internato:</a:t>
            </a:r>
          </a:p>
          <a:p>
            <a:endParaRPr lang="it-IT" sz="2000" u="none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u="none" dirty="0"/>
              <a:t> </a:t>
            </a:r>
            <a:r>
              <a:rPr lang="it-IT" sz="2000" b="1" dirty="0" smtClean="0"/>
              <a:t>numero massimo di esami rimanenti circa 4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b="1" dirty="0"/>
              <a:t> </a:t>
            </a:r>
            <a:r>
              <a:rPr lang="it-IT" sz="2000" b="1" dirty="0" smtClean="0"/>
              <a:t>tirocinio concluso </a:t>
            </a:r>
          </a:p>
          <a:p>
            <a:endParaRPr lang="it-IT" u="none" dirty="0" smtClean="0"/>
          </a:p>
          <a:p>
            <a:endParaRPr lang="it-IT" sz="2000" u="none" dirty="0"/>
          </a:p>
          <a:p>
            <a:r>
              <a:rPr lang="it-IT" sz="2000" b="1" u="none" dirty="0" smtClean="0">
                <a:solidFill>
                  <a:srgbClr val="FFFF00"/>
                </a:solidFill>
              </a:rPr>
              <a:t>DURATA DELL’INTERNATO: </a:t>
            </a:r>
            <a:r>
              <a:rPr lang="it-IT" sz="2000" b="1" u="none" dirty="0"/>
              <a:t> </a:t>
            </a:r>
            <a:r>
              <a:rPr lang="it-IT" sz="2000" b="1" u="none" dirty="0" smtClean="0"/>
              <a:t>6 MESI (8 ORE AL GIORNO)</a:t>
            </a:r>
          </a:p>
          <a:p>
            <a:r>
              <a:rPr lang="it-IT" sz="2000" b="1" u="none" dirty="0"/>
              <a:t> </a:t>
            </a:r>
            <a:r>
              <a:rPr lang="it-IT" sz="2000" b="1" u="none" dirty="0" smtClean="0"/>
              <a:t>                                       CON FREQUENZA </a:t>
            </a:r>
          </a:p>
          <a:p>
            <a:r>
              <a:rPr lang="it-IT" sz="2000" b="1" u="none" dirty="0" smtClean="0"/>
              <a:t>                                  GIORNALIERA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7288" y="3501008"/>
            <a:ext cx="7379127" cy="267765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it-IT" b="1" u="none" dirty="0">
                <a:solidFill>
                  <a:schemeClr val="bg2"/>
                </a:solidFill>
              </a:rPr>
              <a:t>L</a:t>
            </a:r>
            <a:r>
              <a:rPr lang="it-IT" b="1" u="none" dirty="0" smtClean="0">
                <a:solidFill>
                  <a:schemeClr val="bg2"/>
                </a:solidFill>
              </a:rPr>
              <a:t>iste disponibili presso i docenti responsabili</a:t>
            </a:r>
          </a:p>
          <a:p>
            <a:r>
              <a:rPr lang="it-IT" b="1" u="none" dirty="0" smtClean="0">
                <a:solidFill>
                  <a:schemeClr val="bg2"/>
                </a:solidFill>
              </a:rPr>
              <a:t>del laboratorio </a:t>
            </a:r>
          </a:p>
          <a:p>
            <a:r>
              <a:rPr lang="it-IT" b="1" u="none" dirty="0" smtClean="0">
                <a:solidFill>
                  <a:srgbClr val="FF0000"/>
                </a:solidFill>
              </a:rPr>
              <a:t>(</a:t>
            </a:r>
            <a:r>
              <a:rPr lang="it-IT" b="1" u="none" dirty="0">
                <a:solidFill>
                  <a:srgbClr val="FF0000"/>
                </a:solidFill>
              </a:rPr>
              <a:t>prendere contatti  1 anno prima)</a:t>
            </a:r>
          </a:p>
          <a:p>
            <a:endParaRPr lang="it-IT" b="1" u="none" dirty="0" smtClean="0"/>
          </a:p>
          <a:p>
            <a:r>
              <a:rPr lang="it-IT" b="1" u="none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patrizia.romualdi@unibo.it</a:t>
            </a:r>
          </a:p>
          <a:p>
            <a:r>
              <a:rPr lang="it-IT" b="1" u="none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</a:t>
            </a:r>
            <a:r>
              <a:rPr lang="it-IT" b="1" u="none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anzio.candeletti@unibo.it </a:t>
            </a:r>
          </a:p>
          <a:p>
            <a:r>
              <a:rPr lang="it-IT" b="1" u="none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francesca.caputi3@unibo.it</a:t>
            </a:r>
          </a:p>
        </p:txBody>
      </p:sp>
    </p:spTree>
    <p:extLst>
      <p:ext uri="{BB962C8B-B14F-4D97-AF65-F5344CB8AC3E}">
        <p14:creationId xmlns:p14="http://schemas.microsoft.com/office/powerpoint/2010/main" val="29434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251520" y="304800"/>
            <a:ext cx="866388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>
                <a:solidFill>
                  <a:srgbClr val="FFFF00"/>
                </a:solidFill>
                <a:latin typeface="Lucida Sans" pitchFamily="34" charset="0"/>
              </a:rPr>
              <a:t>Linee</a:t>
            </a:r>
            <a:r>
              <a:rPr lang="en-GB" sz="3200" b="1" dirty="0">
                <a:solidFill>
                  <a:srgbClr val="FFFF00"/>
                </a:solidFill>
                <a:latin typeface="Lucida Sans" pitchFamily="34" charset="0"/>
              </a:rPr>
              <a:t> di </a:t>
            </a:r>
            <a:r>
              <a:rPr lang="en-GB" sz="3200" b="1" dirty="0" err="1">
                <a:solidFill>
                  <a:srgbClr val="FFFF00"/>
                </a:solidFill>
                <a:latin typeface="Lucida Sans" pitchFamily="34" charset="0"/>
              </a:rPr>
              <a:t>ricerca</a:t>
            </a:r>
            <a:r>
              <a:rPr lang="en-GB" sz="3200" b="1" dirty="0">
                <a:solidFill>
                  <a:srgbClr val="FFFF00"/>
                </a:solidFill>
                <a:latin typeface="Lucida Sans" pitchFamily="34" charset="0"/>
              </a:rPr>
              <a:t>:</a:t>
            </a:r>
          </a:p>
          <a:p>
            <a:pPr algn="l">
              <a:spcBef>
                <a:spcPct val="50000"/>
              </a:spcBef>
            </a:pPr>
            <a:endParaRPr lang="en-GB" sz="1000" u="none" dirty="0">
              <a:solidFill>
                <a:srgbClr val="FFFF00"/>
              </a:solidFill>
              <a:latin typeface="Lucida Sans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b="1" u="none" dirty="0" err="1">
                <a:solidFill>
                  <a:srgbClr val="FF0000"/>
                </a:solidFill>
                <a:latin typeface="Lucida Sans" pitchFamily="34" charset="0"/>
              </a:rPr>
              <a:t>Ruolo</a:t>
            </a:r>
            <a:r>
              <a:rPr lang="en-GB" b="1" u="none" dirty="0">
                <a:solidFill>
                  <a:srgbClr val="FF0000"/>
                </a:solidFill>
                <a:latin typeface="Lucida Sans" pitchFamily="34" charset="0"/>
              </a:rPr>
              <a:t> di </a:t>
            </a:r>
            <a:r>
              <a:rPr lang="en-GB" b="1" u="none" dirty="0" err="1">
                <a:solidFill>
                  <a:srgbClr val="FF0000"/>
                </a:solidFill>
                <a:latin typeface="Lucida Sans" pitchFamily="34" charset="0"/>
              </a:rPr>
              <a:t>differenti</a:t>
            </a:r>
            <a:r>
              <a:rPr lang="en-GB" b="1" u="none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b="1" u="none" dirty="0" err="1">
                <a:solidFill>
                  <a:srgbClr val="FF0000"/>
                </a:solidFill>
                <a:latin typeface="Lucida Sans" pitchFamily="34" charset="0"/>
              </a:rPr>
              <a:t>sistemi</a:t>
            </a:r>
            <a:r>
              <a:rPr lang="en-GB" b="1" u="none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b="1" u="none" dirty="0" err="1">
                <a:solidFill>
                  <a:srgbClr val="FF0000"/>
                </a:solidFill>
                <a:latin typeface="Lucida Sans" pitchFamily="34" charset="0"/>
              </a:rPr>
              <a:t>endogeni</a:t>
            </a:r>
            <a:r>
              <a:rPr lang="en-GB" b="1" u="none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b="1" u="none" dirty="0" err="1">
                <a:solidFill>
                  <a:srgbClr val="FF0000"/>
                </a:solidFill>
                <a:latin typeface="Lucida Sans" pitchFamily="34" charset="0"/>
              </a:rPr>
              <a:t>peptidergici</a:t>
            </a:r>
            <a:r>
              <a:rPr lang="en-GB" b="1" u="none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endParaRPr lang="en-GB" sz="2000" b="1" u="none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GB" sz="2000" b="1" u="none" dirty="0" err="1" smtClean="0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nella</a:t>
            </a:r>
            <a:r>
              <a:rPr lang="en-GB" sz="2000" b="1" u="none" dirty="0" smtClean="0">
                <a:solidFill>
                  <a:srgbClr val="FF0000"/>
                </a:solidFill>
                <a:latin typeface="Lucida Sans" pitchFamily="34" charset="0"/>
                <a:cs typeface="Times New Roman" pitchFamily="18" charset="0"/>
              </a:rPr>
              <a:t>:</a:t>
            </a:r>
            <a:endParaRPr lang="en-GB" b="1" u="none" dirty="0" smtClean="0">
              <a:solidFill>
                <a:srgbClr val="FF00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dipendenza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da </a:t>
            </a:r>
            <a:r>
              <a:rPr lang="en-GB" u="none" dirty="0" err="1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sostanze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d’abuso</a:t>
            </a:r>
            <a:endParaRPr lang="en-GB" u="none" dirty="0">
              <a:solidFill>
                <a:srgbClr val="FFFF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modulazione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della </a:t>
            </a:r>
            <a:r>
              <a:rPr lang="en-GB" u="none" dirty="0" err="1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trasmissione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nocicettiva</a:t>
            </a: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neuroinfiammazione</a:t>
            </a:r>
            <a:endParaRPr lang="en-GB" u="none" dirty="0" smtClean="0">
              <a:solidFill>
                <a:srgbClr val="FFFF00"/>
              </a:solidFill>
              <a:latin typeface="Lucida Sans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err="1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patologie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neurodegenerative (Alzheimer</a:t>
            </a:r>
            <a:r>
              <a:rPr lang="en-GB" u="none" dirty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, </a:t>
            </a:r>
            <a:r>
              <a:rPr lang="en-GB" u="none" dirty="0" smtClean="0">
                <a:solidFill>
                  <a:srgbClr val="FFFF00"/>
                </a:solidFill>
                <a:latin typeface="Lucida Sans" pitchFamily="34" charset="0"/>
                <a:cs typeface="Times New Roman" pitchFamily="18" charset="0"/>
              </a:rPr>
              <a:t>Parkinson) </a:t>
            </a:r>
            <a:endParaRPr lang="en-GB" u="none" dirty="0">
              <a:solidFill>
                <a:srgbClr val="FFFF00"/>
              </a:solidFill>
              <a:latin typeface="Lucida Sans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endParaRPr lang="en-GB" u="none" dirty="0">
              <a:solidFill>
                <a:srgbClr val="FFFF00"/>
              </a:solidFill>
              <a:latin typeface="Lucida Sans" pitchFamily="34" charset="0"/>
              <a:cs typeface="Times New Roman" pitchFamily="18" charset="0"/>
            </a:endParaRPr>
          </a:p>
        </p:txBody>
      </p:sp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1143000" y="5406315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u="none" dirty="0">
                <a:latin typeface="Lucida Sans" pitchFamily="34" charset="0"/>
              </a:rPr>
              <a:t>Ricerca Sperimentale Preclinica: </a:t>
            </a:r>
            <a:r>
              <a:rPr lang="it-IT" i="1" u="none" dirty="0">
                <a:latin typeface="Lucida Sans" pitchFamily="34" charset="0"/>
              </a:rPr>
              <a:t>in vitro</a:t>
            </a:r>
            <a:r>
              <a:rPr lang="it-IT" u="none" dirty="0">
                <a:latin typeface="Lucida Sans" pitchFamily="34" charset="0"/>
              </a:rPr>
              <a:t> </a:t>
            </a:r>
            <a:r>
              <a:rPr lang="it-IT" u="none" dirty="0" smtClean="0">
                <a:latin typeface="Lucida Sans" pitchFamily="34" charset="0"/>
              </a:rPr>
              <a:t>ed </a:t>
            </a:r>
            <a:r>
              <a:rPr lang="it-IT" i="1" u="none" dirty="0" smtClean="0">
                <a:latin typeface="Lucida Sans" pitchFamily="34" charset="0"/>
              </a:rPr>
              <a:t>in </a:t>
            </a:r>
            <a:r>
              <a:rPr lang="it-IT" i="1" u="none" dirty="0">
                <a:latin typeface="Lucida Sans" pitchFamily="34" charset="0"/>
              </a:rPr>
              <a:t>vivo</a:t>
            </a:r>
            <a:r>
              <a:rPr lang="it-IT" u="none" dirty="0">
                <a:latin typeface="Lucida San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apavero bi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" y="2773363"/>
            <a:ext cx="830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3200" b="1" u="none" dirty="0">
                <a:solidFill>
                  <a:srgbClr val="FFFF00"/>
                </a:solidFill>
                <a:latin typeface="Lucida Sans" pitchFamily="34" charset="0"/>
              </a:rPr>
              <a:t>Farmacologia delle sostanze d’abuso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annabi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8382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386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381000" y="2286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u="none">
                <a:latin typeface="Lucida Sans" pitchFamily="34" charset="0"/>
              </a:rPr>
              <a:t>COCAINA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381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u="none">
                <a:latin typeface="Lucida Sans" pitchFamily="34" charset="0"/>
                <a:sym typeface="Symbol" pitchFamily="18" charset="2"/>
              </a:rPr>
              <a:t></a:t>
            </a:r>
            <a:r>
              <a:rPr lang="it-IT" sz="2000" b="1" u="none" baseline="30000">
                <a:latin typeface="Lucida Sans" pitchFamily="34" charset="0"/>
                <a:sym typeface="Symbol" pitchFamily="18" charset="2"/>
              </a:rPr>
              <a:t>9</a:t>
            </a:r>
            <a:r>
              <a:rPr lang="it-IT" sz="2000" b="1" u="none">
                <a:latin typeface="Lucida Sans" pitchFamily="34" charset="0"/>
                <a:sym typeface="Symbol" pitchFamily="18" charset="2"/>
              </a:rPr>
              <a:t>-</a:t>
            </a:r>
            <a:r>
              <a:rPr lang="it-IT" sz="2000" b="1" u="none">
                <a:latin typeface="Lucida Sans" pitchFamily="34" charset="0"/>
              </a:rPr>
              <a:t>THC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57200" y="5791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u="none">
                <a:latin typeface="Lucida Sans" pitchFamily="34" charset="0"/>
              </a:rPr>
              <a:t>OPPIACEI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u="none">
                <a:latin typeface="Lucida Sans" pitchFamily="34" charset="0"/>
              </a:rPr>
              <a:t>MDMA (ECSTASY)</a:t>
            </a:r>
          </a:p>
        </p:txBody>
      </p:sp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381375"/>
            <a:ext cx="1905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3900488" y="5788025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u="none">
                <a:latin typeface="Lucida Sans" pitchFamily="34" charset="0"/>
              </a:rPr>
              <a:t>ALCOOL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28"/>
          <p:cNvSpPr txBox="1">
            <a:spLocks noChangeArrowheads="1"/>
          </p:cNvSpPr>
          <p:nvPr/>
        </p:nvSpPr>
        <p:spPr bwMode="auto">
          <a:xfrm>
            <a:off x="685800" y="76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u="none" dirty="0">
                <a:solidFill>
                  <a:srgbClr val="FFFF00"/>
                </a:solidFill>
                <a:latin typeface="Lucida Sans" pitchFamily="34" charset="0"/>
              </a:rPr>
              <a:t>Sperimentazione </a:t>
            </a:r>
            <a:r>
              <a:rPr lang="it-IT" sz="3200" b="1" i="1" u="none" dirty="0">
                <a:solidFill>
                  <a:srgbClr val="FFFF00"/>
                </a:solidFill>
                <a:latin typeface="Lucida Sans" pitchFamily="34" charset="0"/>
              </a:rPr>
              <a:t>in </a:t>
            </a:r>
            <a:r>
              <a:rPr lang="it-IT" sz="3200" b="1" i="1" u="none" dirty="0" smtClean="0">
                <a:solidFill>
                  <a:srgbClr val="FFFF00"/>
                </a:solidFill>
                <a:latin typeface="Lucida Sans" pitchFamily="34" charset="0"/>
              </a:rPr>
              <a:t>vitro </a:t>
            </a:r>
            <a:r>
              <a:rPr lang="it-IT" sz="3200" b="1" u="none" dirty="0" smtClean="0">
                <a:solidFill>
                  <a:srgbClr val="FFFF00"/>
                </a:solidFill>
                <a:latin typeface="Lucida Sans" pitchFamily="34" charset="0"/>
              </a:rPr>
              <a:t>ed </a:t>
            </a:r>
            <a:r>
              <a:rPr lang="it-IT" sz="3200" b="1" i="1" u="none" dirty="0">
                <a:solidFill>
                  <a:srgbClr val="FFFF00"/>
                </a:solidFill>
                <a:latin typeface="Lucida Sans" pitchFamily="34" charset="0"/>
              </a:rPr>
              <a:t>in </a:t>
            </a:r>
            <a:r>
              <a:rPr lang="it-IT" sz="3200" b="1" i="1" u="none" dirty="0" smtClean="0">
                <a:solidFill>
                  <a:srgbClr val="FFFF00"/>
                </a:solidFill>
                <a:latin typeface="Lucida Sans" pitchFamily="34" charset="0"/>
              </a:rPr>
              <a:t>vivo</a:t>
            </a:r>
            <a:endParaRPr lang="it-IT" u="none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1028" name="Text Box 1029"/>
          <p:cNvSpPr txBox="1">
            <a:spLocks noChangeArrowheads="1"/>
          </p:cNvSpPr>
          <p:nvPr/>
        </p:nvSpPr>
        <p:spPr bwMode="auto">
          <a:xfrm>
            <a:off x="4800600" y="1341438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u="none">
                <a:latin typeface="Lucida Sans" pitchFamily="34" charset="0"/>
              </a:rPr>
              <a:t>Trattamenti su colture cellulari</a:t>
            </a:r>
          </a:p>
        </p:txBody>
      </p:sp>
      <p:sp>
        <p:nvSpPr>
          <p:cNvPr id="1029" name="Rectangle 1031"/>
          <p:cNvSpPr>
            <a:spLocks noChangeArrowheads="1"/>
          </p:cNvSpPr>
          <p:nvPr/>
        </p:nvSpPr>
        <p:spPr bwMode="auto">
          <a:xfrm>
            <a:off x="250825" y="4252913"/>
            <a:ext cx="342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u="none">
                <a:latin typeface="Lucida Sans" pitchFamily="34" charset="0"/>
              </a:rPr>
              <a:t>Trattamenti acuti e cronici nel ratto/topo e prelievo delle aree cerebrali interessate</a:t>
            </a:r>
          </a:p>
        </p:txBody>
      </p:sp>
      <p:sp>
        <p:nvSpPr>
          <p:cNvPr id="1030" name="AutoShape 1032"/>
          <p:cNvSpPr>
            <a:spLocks noChangeArrowheads="1"/>
          </p:cNvSpPr>
          <p:nvPr/>
        </p:nvSpPr>
        <p:spPr bwMode="auto">
          <a:xfrm>
            <a:off x="3733800" y="162877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1" name="AutoShape 1035"/>
          <p:cNvSpPr>
            <a:spLocks noChangeArrowheads="1"/>
          </p:cNvSpPr>
          <p:nvPr/>
        </p:nvSpPr>
        <p:spPr bwMode="auto">
          <a:xfrm>
            <a:off x="3708400" y="4895850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032" name="Picture 1036" descr="lab-mouse-memorie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636838"/>
            <a:ext cx="2840037" cy="1890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6" name="Object 1027"/>
          <p:cNvGraphicFramePr>
            <a:graphicFrameLocks noChangeAspect="1"/>
          </p:cNvGraphicFramePr>
          <p:nvPr/>
        </p:nvGraphicFramePr>
        <p:xfrm>
          <a:off x="6118225" y="4149725"/>
          <a:ext cx="302577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tografia Photo Editor" r:id="rId5" imgW="6609524" imgH="3323810" progId="">
                  <p:embed/>
                </p:oleObj>
              </mc:Choice>
              <mc:Fallback>
                <p:oleObj name="Fotografia Photo Editor" r:id="rId5" imgW="6609524" imgH="332381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4149725"/>
                        <a:ext cx="3025775" cy="1954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037" descr="DISH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836613"/>
            <a:ext cx="2879725" cy="21605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rn0201_119a_f4"/>
          <p:cNvPicPr>
            <a:picLocks noChangeAspect="1" noChangeArrowheads="1"/>
          </p:cNvPicPr>
          <p:nvPr/>
        </p:nvPicPr>
        <p:blipFill>
          <a:blip r:embed="rId2" cstate="print"/>
          <a:srcRect l="3334" t="3627" r="5556" b="10628"/>
          <a:stretch>
            <a:fillRect/>
          </a:stretch>
        </p:blipFill>
        <p:spPr bwMode="auto">
          <a:xfrm>
            <a:off x="107504" y="764704"/>
            <a:ext cx="44822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86064" y="215344"/>
            <a:ext cx="43944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it-IT" sz="1800" b="1" u="none" dirty="0" smtClean="0">
                <a:latin typeface="Lucida Sans" pitchFamily="34" charset="0"/>
              </a:rPr>
              <a:t>Alterazioni  </a:t>
            </a:r>
            <a:r>
              <a:rPr lang="it-IT" sz="1800" b="1" u="none" dirty="0">
                <a:latin typeface="Lucida Sans" pitchFamily="34" charset="0"/>
              </a:rPr>
              <a:t>a livello dei </a:t>
            </a:r>
            <a:r>
              <a:rPr lang="it-IT" sz="1800" b="1" dirty="0">
                <a:latin typeface="Lucida Sans" pitchFamily="34" charset="0"/>
              </a:rPr>
              <a:t>meccanismi di trasduzione del segnale </a:t>
            </a:r>
            <a:r>
              <a:rPr lang="it-IT" sz="1800" b="1" u="none" dirty="0" smtClean="0">
                <a:latin typeface="Lucida Sans" pitchFamily="34" charset="0"/>
              </a:rPr>
              <a:t>(es. Western </a:t>
            </a:r>
            <a:r>
              <a:rPr lang="it-IT" sz="1800" b="1" u="none" dirty="0" err="1">
                <a:latin typeface="Lucida Sans" pitchFamily="34" charset="0"/>
              </a:rPr>
              <a:t>Blotting</a:t>
            </a:r>
            <a:r>
              <a:rPr lang="it-IT" sz="1800" b="1" u="none" dirty="0" smtClean="0">
                <a:latin typeface="Lucida Sans" pitchFamily="34" charset="0"/>
              </a:rPr>
              <a:t>)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</a:pPr>
            <a:endParaRPr lang="it-IT" sz="1000" b="1" u="none" dirty="0">
              <a:latin typeface="Lucida Sans" pitchFamily="34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it-IT" sz="1800" b="1" u="none" dirty="0">
                <a:latin typeface="Lucida Sans" pitchFamily="34" charset="0"/>
              </a:rPr>
              <a:t>Alterazioni a livello </a:t>
            </a:r>
            <a:r>
              <a:rPr lang="it-IT" sz="1800" b="1" dirty="0">
                <a:latin typeface="Lucida Sans" pitchFamily="34" charset="0"/>
              </a:rPr>
              <a:t>dell’espressione genica</a:t>
            </a:r>
            <a:r>
              <a:rPr lang="it-IT" sz="1800" b="1" u="none" dirty="0">
                <a:latin typeface="Lucida Sans" pitchFamily="34" charset="0"/>
              </a:rPr>
              <a:t> (Real Time PCR</a:t>
            </a:r>
            <a:r>
              <a:rPr lang="it-IT" sz="1800" b="1" u="none" dirty="0" smtClean="0">
                <a:latin typeface="Lucida Sans" pitchFamily="34" charset="0"/>
              </a:rPr>
              <a:t>)</a:t>
            </a:r>
            <a:r>
              <a:rPr lang="en-US" sz="1800" b="1" u="none" dirty="0">
                <a:latin typeface="Lucida Sans" pitchFamily="34" charset="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endParaRPr lang="en-US" sz="1000" b="1" u="none" dirty="0" smtClean="0">
              <a:latin typeface="Lucida Sans" pitchFamily="34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 smtClean="0">
                <a:latin typeface="Lucida Sans" pitchFamily="34" charset="0"/>
              </a:rPr>
              <a:t>Meccanismi</a:t>
            </a: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>
                <a:latin typeface="Lucida Sans" pitchFamily="34" charset="0"/>
              </a:rPr>
              <a:t>epigenetici</a:t>
            </a:r>
            <a:r>
              <a:rPr lang="en-US" sz="1800" b="1" dirty="0">
                <a:latin typeface="Lucida Sans" pitchFamily="34" charset="0"/>
              </a:rPr>
              <a:t> </a:t>
            </a:r>
            <a:r>
              <a:rPr lang="en-US" sz="1800" b="1" u="none" dirty="0" err="1" smtClean="0">
                <a:latin typeface="Lucida Sans" pitchFamily="34" charset="0"/>
              </a:rPr>
              <a:t>nel</a:t>
            </a:r>
            <a:r>
              <a:rPr lang="en-US" sz="1800" b="1" u="none" dirty="0" smtClean="0">
                <a:latin typeface="Lucida Sans" pitchFamily="34" charset="0"/>
              </a:rPr>
              <a:t> </a:t>
            </a:r>
            <a:r>
              <a:rPr lang="en-US" sz="1800" b="1" u="none" dirty="0" err="1" smtClean="0">
                <a:latin typeface="Lucida Sans" pitchFamily="34" charset="0"/>
              </a:rPr>
              <a:t>controllo</a:t>
            </a:r>
            <a:r>
              <a:rPr lang="en-US" sz="1800" b="1" u="none" dirty="0" smtClean="0">
                <a:latin typeface="Lucida Sans" pitchFamily="34" charset="0"/>
              </a:rPr>
              <a:t> </a:t>
            </a:r>
            <a:r>
              <a:rPr lang="en-US" sz="1800" b="1" u="none" dirty="0" err="1" smtClean="0">
                <a:latin typeface="Lucida Sans" pitchFamily="34" charset="0"/>
              </a:rPr>
              <a:t>dell’espressione</a:t>
            </a:r>
            <a:r>
              <a:rPr lang="en-US" sz="1800" b="1" u="none" dirty="0" smtClean="0">
                <a:latin typeface="Lucida Sans" pitchFamily="34" charset="0"/>
              </a:rPr>
              <a:t> </a:t>
            </a:r>
            <a:r>
              <a:rPr lang="en-US" sz="1800" b="1" u="none" dirty="0" err="1" smtClean="0">
                <a:latin typeface="Lucida Sans" pitchFamily="34" charset="0"/>
              </a:rPr>
              <a:t>genica</a:t>
            </a:r>
            <a:endParaRPr lang="en-US" sz="1800" b="1" u="none" dirty="0" smtClean="0">
              <a:latin typeface="Lucida Sans" pitchFamily="34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endParaRPr lang="en-US" sz="1000" b="1" u="none" dirty="0" smtClean="0">
              <a:latin typeface="Lucida Sans" pitchFamily="34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1" u="none" dirty="0" smtClean="0">
                <a:latin typeface="Lucida Sans" pitchFamily="34" charset="0"/>
              </a:rPr>
              <a:t> Studio </a:t>
            </a:r>
            <a:r>
              <a:rPr lang="en-US" sz="1800" b="1" u="none" dirty="0" err="1" smtClean="0">
                <a:latin typeface="Lucida Sans" pitchFamily="34" charset="0"/>
              </a:rPr>
              <a:t>dei</a:t>
            </a:r>
            <a:r>
              <a:rPr lang="en-US" sz="1800" b="1" u="none" dirty="0" smtClean="0">
                <a:latin typeface="Lucida Sans" pitchFamily="34" charset="0"/>
              </a:rPr>
              <a:t> </a:t>
            </a:r>
            <a:r>
              <a:rPr lang="en-US" sz="1800" b="1" u="none" dirty="0" err="1" smtClean="0">
                <a:latin typeface="Lucida Sans" pitchFamily="34" charset="0"/>
              </a:rPr>
              <a:t>processi</a:t>
            </a:r>
            <a:r>
              <a:rPr lang="en-US" sz="1800" b="1" u="none" dirty="0" smtClean="0">
                <a:latin typeface="Lucida Sans" pitchFamily="34" charset="0"/>
              </a:rPr>
              <a:t> di </a:t>
            </a:r>
            <a:r>
              <a:rPr lang="en-US" sz="1800" b="1" dirty="0" err="1" smtClean="0">
                <a:latin typeface="Lucida Sans" pitchFamily="34" charset="0"/>
              </a:rPr>
              <a:t>degradazione</a:t>
            </a: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 smtClean="0">
                <a:latin typeface="Lucida Sans" pitchFamily="34" charset="0"/>
              </a:rPr>
              <a:t>tramite</a:t>
            </a: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 smtClean="0">
                <a:latin typeface="Lucida Sans" pitchFamily="34" charset="0"/>
              </a:rPr>
              <a:t>analisi</a:t>
            </a:r>
            <a:r>
              <a:rPr lang="en-US" sz="1800" b="1" dirty="0" smtClean="0">
                <a:latin typeface="Lucida Sans" pitchFamily="34" charset="0"/>
              </a:rPr>
              <a:t> del </a:t>
            </a:r>
            <a:r>
              <a:rPr lang="en-US" sz="1800" b="1" dirty="0" err="1" smtClean="0">
                <a:latin typeface="Lucida Sans" pitchFamily="34" charset="0"/>
              </a:rPr>
              <a:t>proteasoma</a:t>
            </a:r>
            <a:r>
              <a:rPr lang="en-US" sz="1800" b="1" dirty="0" smtClean="0">
                <a:latin typeface="Lucida Sans" pitchFamily="34" charset="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endParaRPr lang="en-US" sz="1000" b="1" dirty="0" smtClean="0">
              <a:latin typeface="Lucida Sans" pitchFamily="34" charset="0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1" u="none" dirty="0">
                <a:latin typeface="Lucida Sans" pitchFamily="34" charset="0"/>
              </a:rPr>
              <a:t> </a:t>
            </a:r>
            <a:r>
              <a:rPr lang="en-US" sz="1800" b="1" u="none" dirty="0" err="1">
                <a:latin typeface="Lucida Sans" pitchFamily="34" charset="0"/>
              </a:rPr>
              <a:t>A</a:t>
            </a:r>
            <a:r>
              <a:rPr lang="en-US" sz="1800" b="1" u="none" dirty="0" err="1" smtClean="0">
                <a:latin typeface="Lucida Sans" pitchFamily="34" charset="0"/>
              </a:rPr>
              <a:t>nalisi</a:t>
            </a:r>
            <a:r>
              <a:rPr lang="en-US" sz="1800" b="1" u="none" dirty="0" smtClean="0">
                <a:latin typeface="Lucida Sans" pitchFamily="34" charset="0"/>
              </a:rPr>
              <a:t> dei </a:t>
            </a:r>
            <a:r>
              <a:rPr lang="en-US" sz="1800" b="1" dirty="0" err="1" smtClean="0">
                <a:latin typeface="Lucida Sans" pitchFamily="34" charset="0"/>
              </a:rPr>
              <a:t>sistemi</a:t>
            </a:r>
            <a:r>
              <a:rPr lang="en-US" sz="1800" b="1" dirty="0">
                <a:latin typeface="Lucida Sans" pitchFamily="34" charset="0"/>
              </a:rPr>
              <a:t> </a:t>
            </a:r>
            <a:r>
              <a:rPr lang="en-US" sz="1800" b="1" dirty="0" smtClean="0">
                <a:latin typeface="Lucida Sans" pitchFamily="34" charset="0"/>
              </a:rPr>
              <a:t>di </a:t>
            </a:r>
            <a:r>
              <a:rPr lang="en-US" sz="1800" b="1" dirty="0" err="1" smtClean="0">
                <a:latin typeface="Lucida Sans" pitchFamily="34" charset="0"/>
              </a:rPr>
              <a:t>protezione</a:t>
            </a: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 smtClean="0">
                <a:latin typeface="Lucida Sans" pitchFamily="34" charset="0"/>
              </a:rPr>
              <a:t>enzimatici</a:t>
            </a:r>
            <a:r>
              <a:rPr lang="en-US" sz="1800" b="1" dirty="0" smtClean="0">
                <a:latin typeface="Lucida Sans" pitchFamily="34" charset="0"/>
              </a:rPr>
              <a:t> </a:t>
            </a:r>
            <a:r>
              <a:rPr lang="en-US" sz="1800" b="1" dirty="0" err="1" smtClean="0">
                <a:latin typeface="Lucida Sans" pitchFamily="34" charset="0"/>
              </a:rPr>
              <a:t>antiossidanti</a:t>
            </a:r>
            <a:r>
              <a:rPr lang="en-US" sz="1800" b="1" u="none" dirty="0" smtClean="0">
                <a:latin typeface="Lucida Sans" pitchFamily="34" charset="0"/>
              </a:rPr>
              <a:t> </a:t>
            </a:r>
            <a:endParaRPr lang="it-IT" sz="1000" b="1" u="none" dirty="0">
              <a:latin typeface="Lucida Sans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6416" y="116632"/>
            <a:ext cx="4059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TARGETS di ricerca</a:t>
            </a:r>
            <a:r>
              <a:rPr lang="it-IT" dirty="0">
                <a:solidFill>
                  <a:srgbClr val="FFFF00"/>
                </a:solidFill>
                <a:latin typeface="Lucida Sans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684213" y="0"/>
            <a:ext cx="84597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u="none" dirty="0">
                <a:solidFill>
                  <a:srgbClr val="FFFF00"/>
                </a:solidFill>
                <a:latin typeface="Lucida Sans" pitchFamily="34" charset="0"/>
              </a:rPr>
              <a:t>Meccanismi di trasduzione del segnale: WESTERN BLOTTING</a:t>
            </a:r>
          </a:p>
        </p:txBody>
      </p:sp>
      <p:pic>
        <p:nvPicPr>
          <p:cNvPr id="2054" name="Picture 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44888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bl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21088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596336" y="5180682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it-IT" sz="16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Banda di CREB</a:t>
            </a:r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 flipH="1">
            <a:off x="7164288" y="5364832"/>
            <a:ext cx="43204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b="1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82326"/>
              </p:ext>
            </p:extLst>
          </p:nvPr>
        </p:nvGraphicFramePr>
        <p:xfrm>
          <a:off x="107504" y="1527562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Immagine bitmap" r:id="rId6" imgW="1971950" imgH="1095528" progId="PBrush">
                  <p:embed/>
                </p:oleObj>
              </mc:Choice>
              <mc:Fallback>
                <p:oleObj name="Immagine bitmap" r:id="rId6" imgW="1971950" imgH="109552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27562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75712"/>
              </p:ext>
            </p:extLst>
          </p:nvPr>
        </p:nvGraphicFramePr>
        <p:xfrm>
          <a:off x="3292271" y="1466383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Immagine bitmap" r:id="rId8" imgW="2228571" imgH="1762371" progId="PBrush">
                  <p:embed/>
                </p:oleObj>
              </mc:Choice>
              <mc:Fallback>
                <p:oleObj name="Immagine bitmap" r:id="rId8" imgW="2228571" imgH="176237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271" y="1466383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94001"/>
              </p:ext>
            </p:extLst>
          </p:nvPr>
        </p:nvGraphicFramePr>
        <p:xfrm>
          <a:off x="6516216" y="1484784"/>
          <a:ext cx="2514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Immagine bitmap" r:id="rId10" imgW="2247619" imgH="1666667" progId="PBrush">
                  <p:embed/>
                </p:oleObj>
              </mc:Choice>
              <mc:Fallback>
                <p:oleObj name="Immagine bitmap" r:id="rId10" imgW="2247619" imgH="1666667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484784"/>
                        <a:ext cx="2514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2483768" y="2258545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9" name="AutoShape 12"/>
          <p:cNvSpPr>
            <a:spLocks noChangeArrowheads="1"/>
          </p:cNvSpPr>
          <p:nvPr/>
        </p:nvSpPr>
        <p:spPr bwMode="auto">
          <a:xfrm>
            <a:off x="5724128" y="2266483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451992" y="3284984"/>
            <a:ext cx="136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u="none" dirty="0">
                <a:solidFill>
                  <a:srgbClr val="FFFF00"/>
                </a:solidFill>
                <a:latin typeface="Lucida Sans" pitchFamily="34" charset="0"/>
              </a:rPr>
              <a:t>SDS-PAGE</a:t>
            </a: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3131840" y="3280832"/>
            <a:ext cx="262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u="none" dirty="0">
                <a:solidFill>
                  <a:srgbClr val="FFFF00"/>
                </a:solidFill>
                <a:latin typeface="Lucida Sans" pitchFamily="34" charset="0"/>
              </a:rPr>
              <a:t>ELECTRO-TRANSFER</a:t>
            </a:r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6300192" y="3140968"/>
            <a:ext cx="2834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u="none" dirty="0" smtClean="0">
                <a:solidFill>
                  <a:srgbClr val="FFFF00"/>
                </a:solidFill>
                <a:latin typeface="Lucida Sans" pitchFamily="34" charset="0"/>
              </a:rPr>
              <a:t>METODO </a:t>
            </a:r>
          </a:p>
          <a:p>
            <a:r>
              <a:rPr lang="it-IT" sz="2000" u="none" dirty="0" smtClean="0">
                <a:solidFill>
                  <a:srgbClr val="FFFF00"/>
                </a:solidFill>
                <a:latin typeface="Lucida Sans" pitchFamily="34" charset="0"/>
              </a:rPr>
              <a:t>IMMUNOENZIMATICO</a:t>
            </a:r>
            <a:endParaRPr lang="it-IT" sz="2000" u="none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2286000" y="228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3200" b="1" u="none" dirty="0">
                <a:solidFill>
                  <a:srgbClr val="FFFF00"/>
                </a:solidFill>
                <a:latin typeface="Lucida Sans" pitchFamily="34" charset="0"/>
              </a:rPr>
              <a:t>Real Time PCR</a:t>
            </a:r>
          </a:p>
        </p:txBody>
      </p:sp>
      <p:pic>
        <p:nvPicPr>
          <p:cNvPr id="14339" name="Picture 14" descr="14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20574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9"/>
          <p:cNvSpPr>
            <a:spLocks noChangeArrowheads="1"/>
          </p:cNvSpPr>
          <p:nvPr/>
        </p:nvSpPr>
        <p:spPr bwMode="auto">
          <a:xfrm>
            <a:off x="-593725" y="1860550"/>
            <a:ext cx="1118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 u="none"/>
          </a:p>
        </p:txBody>
      </p:sp>
      <p:pic>
        <p:nvPicPr>
          <p:cNvPr id="14341" name="Picture 23" descr="10"/>
          <p:cNvPicPr>
            <a:picLocks noChangeAspect="1" noChangeArrowheads="1"/>
          </p:cNvPicPr>
          <p:nvPr/>
        </p:nvPicPr>
        <p:blipFill>
          <a:blip r:embed="rId4" cstate="print"/>
          <a:srcRect r="44478"/>
          <a:stretch>
            <a:fillRect/>
          </a:stretch>
        </p:blipFill>
        <p:spPr bwMode="auto">
          <a:xfrm>
            <a:off x="6146800" y="152400"/>
            <a:ext cx="2889250" cy="26670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4342" name="Text Box 28"/>
          <p:cNvSpPr txBox="1">
            <a:spLocks noChangeArrowheads="1"/>
          </p:cNvSpPr>
          <p:nvPr/>
        </p:nvSpPr>
        <p:spPr bwMode="auto">
          <a:xfrm>
            <a:off x="685800" y="5638800"/>
            <a:ext cx="777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u="none">
                <a:latin typeface="Arial" pitchFamily="34" charset="0"/>
              </a:rPr>
              <a:t>Per ogni campione si ottiene una curva di amplificazione</a:t>
            </a:r>
          </a:p>
          <a:p>
            <a:r>
              <a:rPr lang="it-IT" sz="1400" b="1" u="none">
                <a:latin typeface="Arial" pitchFamily="34" charset="0"/>
              </a:rPr>
              <a:t> il cui</a:t>
            </a:r>
            <a:r>
              <a:rPr lang="it-IT" sz="1400" u="none">
                <a:latin typeface="Arial" pitchFamily="34" charset="0"/>
              </a:rPr>
              <a:t> </a:t>
            </a:r>
            <a:r>
              <a:rPr lang="it-IT" sz="1400" b="1" u="none">
                <a:latin typeface="Arial" pitchFamily="34" charset="0"/>
              </a:rPr>
              <a:t>C</a:t>
            </a:r>
            <a:r>
              <a:rPr lang="it-IT" sz="1400" b="1" u="none" baseline="-25000">
                <a:latin typeface="Arial" pitchFamily="34" charset="0"/>
              </a:rPr>
              <a:t>T</a:t>
            </a:r>
            <a:r>
              <a:rPr lang="it-IT" sz="1400" b="1" u="none">
                <a:latin typeface="Arial" pitchFamily="34" charset="0"/>
              </a:rPr>
              <a:t>(=Threshold Cycle)</a:t>
            </a:r>
            <a:r>
              <a:rPr lang="it-IT" sz="1400" b="1" u="none" baseline="-25000">
                <a:latin typeface="Arial" pitchFamily="34" charset="0"/>
              </a:rPr>
              <a:t> </a:t>
            </a:r>
            <a:r>
              <a:rPr lang="it-IT" sz="1400" b="1" u="none">
                <a:latin typeface="Arial" pitchFamily="34" charset="0"/>
              </a:rPr>
              <a:t>è inversamente proporzionale alla quantità di template iniziale</a:t>
            </a:r>
          </a:p>
        </p:txBody>
      </p:sp>
      <p:pic>
        <p:nvPicPr>
          <p:cNvPr id="1434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19400"/>
            <a:ext cx="33813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30"/>
          <p:cNvSpPr txBox="1">
            <a:spLocks noChangeArrowheads="1"/>
          </p:cNvSpPr>
          <p:nvPr/>
        </p:nvSpPr>
        <p:spPr bwMode="auto">
          <a:xfrm>
            <a:off x="2914650" y="4873625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800" b="1" u="none">
                <a:solidFill>
                  <a:srgbClr val="FFFF00"/>
                </a:solidFill>
                <a:latin typeface="Arial" pitchFamily="34" charset="0"/>
              </a:rPr>
              <a:t>Cicli di amplificazione</a:t>
            </a:r>
            <a:endParaRPr lang="it-IT" sz="1800" b="1" u="none" baseline="-250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345" name="Text Box 31"/>
          <p:cNvSpPr txBox="1">
            <a:spLocks noChangeArrowheads="1"/>
          </p:cNvSpPr>
          <p:nvPr/>
        </p:nvSpPr>
        <p:spPr bwMode="auto">
          <a:xfrm rot="-5400000">
            <a:off x="1413669" y="3640932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t-IT" sz="1800" b="1" u="none">
                <a:solidFill>
                  <a:srgbClr val="FFFF00"/>
                </a:solidFill>
                <a:latin typeface="Arial" pitchFamily="34" charset="0"/>
              </a:rPr>
              <a:t>Fluorescenza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t="4520" r="4742" b="19209"/>
          <a:stretch>
            <a:fillRect/>
          </a:stretch>
        </p:blipFill>
        <p:spPr bwMode="auto">
          <a:xfrm>
            <a:off x="4812022" y="2097278"/>
            <a:ext cx="4224474" cy="433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109224" y="1691516"/>
            <a:ext cx="3493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v-SE" sz="1800" b="1" u="none" dirty="0">
                <a:solidFill>
                  <a:srgbClr val="FF0000"/>
                </a:solidFill>
                <a:latin typeface="Arial" pitchFamily="34" charset="0"/>
              </a:rPr>
              <a:t>Regolazione della trascrizione</a:t>
            </a:r>
            <a:endParaRPr lang="en-US" sz="1800" b="1" u="none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0656" y="116632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none" dirty="0" err="1">
                <a:solidFill>
                  <a:srgbClr val="FFFF00"/>
                </a:solidFill>
                <a:latin typeface="Lucida Sans" pitchFamily="34" charset="0"/>
              </a:rPr>
              <a:t>Meccanismi</a:t>
            </a:r>
            <a:r>
              <a:rPr lang="en-US" sz="2800" b="1" u="none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sz="2800" b="1" u="none" dirty="0" err="1">
                <a:solidFill>
                  <a:srgbClr val="FFFF00"/>
                </a:solidFill>
                <a:latin typeface="Lucida Sans" pitchFamily="34" charset="0"/>
              </a:rPr>
              <a:t>epigenetici</a:t>
            </a:r>
            <a:r>
              <a:rPr lang="en-US" sz="2800" b="1" u="none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sz="2800" b="1" u="none" dirty="0" err="1" smtClean="0">
                <a:solidFill>
                  <a:srgbClr val="FFFF00"/>
                </a:solidFill>
                <a:latin typeface="Lucida Sans" pitchFamily="34" charset="0"/>
              </a:rPr>
              <a:t>nella</a:t>
            </a:r>
            <a:r>
              <a:rPr lang="en-US" sz="2800" b="1" u="none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sz="2800" b="1" u="none" dirty="0" err="1" smtClean="0">
                <a:solidFill>
                  <a:srgbClr val="FFFF00"/>
                </a:solidFill>
                <a:latin typeface="Lucida Sans" pitchFamily="34" charset="0"/>
              </a:rPr>
              <a:t>regolazione</a:t>
            </a:r>
            <a:r>
              <a:rPr lang="en-US" sz="2800" b="1" u="none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sz="2800" b="1" u="none" dirty="0" err="1" smtClean="0">
                <a:solidFill>
                  <a:srgbClr val="FFFF00"/>
                </a:solidFill>
                <a:latin typeface="Lucida Sans" pitchFamily="34" charset="0"/>
              </a:rPr>
              <a:t>dell’espressione</a:t>
            </a:r>
            <a:r>
              <a:rPr lang="en-US" sz="2800" b="1" u="none" dirty="0" smtClean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sz="2800" b="1" u="none" dirty="0" err="1">
                <a:solidFill>
                  <a:srgbClr val="FFFF00"/>
                </a:solidFill>
                <a:latin typeface="Lucida Sans" pitchFamily="34" charset="0"/>
              </a:rPr>
              <a:t>genica</a:t>
            </a:r>
            <a:r>
              <a:rPr lang="en-US" sz="2800" b="1" u="none" dirty="0">
                <a:solidFill>
                  <a:srgbClr val="FFFF00"/>
                </a:solidFill>
                <a:latin typeface="Lucida Sans" pitchFamily="34" charset="0"/>
              </a:rPr>
              <a:t>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856" y="1844824"/>
            <a:ext cx="3115072" cy="47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12022" y="2097278"/>
            <a:ext cx="4224474" cy="433989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44534" y="1228110"/>
            <a:ext cx="439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u="none" dirty="0" smtClean="0">
                <a:solidFill>
                  <a:srgbClr val="FF0000"/>
                </a:solidFill>
              </a:rPr>
              <a:t>ORGANIZZAZIONE della CROMATINA</a:t>
            </a:r>
            <a:endParaRPr lang="it-IT" sz="1800" b="1" u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42528" y="181089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none" dirty="0" err="1">
                <a:latin typeface="Arial" pitchFamily="34" charset="0"/>
              </a:rPr>
              <a:t>Esposizione</a:t>
            </a:r>
            <a:r>
              <a:rPr lang="en-US" sz="2000" b="1" u="none" dirty="0">
                <a:latin typeface="Arial" pitchFamily="34" charset="0"/>
              </a:rPr>
              <a:t> </a:t>
            </a:r>
          </a:p>
          <a:p>
            <a:pPr algn="l"/>
            <a:r>
              <a:rPr lang="en-US" sz="2000" b="1" u="none" dirty="0">
                <a:latin typeface="Arial" pitchFamily="34" charset="0"/>
              </a:rPr>
              <a:t>a </a:t>
            </a:r>
            <a:r>
              <a:rPr lang="en-US" sz="2000" b="1" u="none" dirty="0" err="1" smtClean="0">
                <a:latin typeface="Arial" pitchFamily="34" charset="0"/>
              </a:rPr>
              <a:t>sostanze</a:t>
            </a:r>
            <a:r>
              <a:rPr lang="en-US" sz="2000" b="1" u="none" dirty="0" smtClean="0">
                <a:latin typeface="Arial" pitchFamily="34" charset="0"/>
              </a:rPr>
              <a:t> </a:t>
            </a:r>
            <a:r>
              <a:rPr lang="en-US" sz="2000" b="1" u="none" dirty="0" err="1">
                <a:latin typeface="Arial" pitchFamily="34" charset="0"/>
              </a:rPr>
              <a:t>d’abuso</a:t>
            </a:r>
            <a:endParaRPr lang="en-US" sz="2000" b="1" u="none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6494"/>
          <a:stretch>
            <a:fillRect/>
          </a:stretch>
        </p:blipFill>
        <p:spPr bwMode="auto">
          <a:xfrm>
            <a:off x="899592" y="1461479"/>
            <a:ext cx="6984776" cy="412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10"/>
          <p:cNvSpPr>
            <a:spLocks noChangeArrowheads="1"/>
          </p:cNvSpPr>
          <p:nvPr/>
        </p:nvSpPr>
        <p:spPr bwMode="auto">
          <a:xfrm>
            <a:off x="2035299" y="553705"/>
            <a:ext cx="880517" cy="787063"/>
          </a:xfrm>
          <a:prstGeom prst="curvedRightArrow">
            <a:avLst>
              <a:gd name="adj1" fmla="val 20000"/>
              <a:gd name="adj2" fmla="val 40000"/>
              <a:gd name="adj3" fmla="val 360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3159858" y="188640"/>
            <a:ext cx="4724509" cy="823659"/>
          </a:xfrm>
          <a:prstGeom prst="ellipse">
            <a:avLst/>
          </a:prstGeom>
          <a:solidFill>
            <a:schemeClr val="tx1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2555776" y="5877272"/>
            <a:ext cx="3168352" cy="685800"/>
          </a:xfrm>
          <a:prstGeom prst="ellipse">
            <a:avLst/>
          </a:prstGeom>
          <a:solidFill>
            <a:schemeClr val="tx1"/>
          </a:solidFill>
          <a:ln w="254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AutoShape 14"/>
          <p:cNvSpPr>
            <a:spLocks noChangeArrowheads="1"/>
          </p:cNvSpPr>
          <p:nvPr/>
        </p:nvSpPr>
        <p:spPr bwMode="auto">
          <a:xfrm>
            <a:off x="5870485" y="5661248"/>
            <a:ext cx="859940" cy="629444"/>
          </a:xfrm>
          <a:prstGeom prst="curvedLeftArrow">
            <a:avLst>
              <a:gd name="adj1" fmla="val 20000"/>
              <a:gd name="adj2" fmla="val 40000"/>
              <a:gd name="adj3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967759"/>
            <a:ext cx="28781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05" y="371911"/>
            <a:ext cx="4468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e">
  <a:themeElements>
    <a:clrScheme name="Rete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Re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te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te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te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Designs\Rete.pot</Template>
  <TotalTime>1342</TotalTime>
  <Words>865</Words>
  <Application>Microsoft Office PowerPoint</Application>
  <PresentationFormat>Presentazione su schermo (4:3)</PresentationFormat>
  <Paragraphs>122</Paragraphs>
  <Slides>15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Comic Sans MS</vt:lpstr>
      <vt:lpstr>Lucida Sans</vt:lpstr>
      <vt:lpstr>Symbol</vt:lpstr>
      <vt:lpstr>Times New Roman</vt:lpstr>
      <vt:lpstr>Wingdings</vt:lpstr>
      <vt:lpstr>Rete</vt:lpstr>
      <vt:lpstr>Fotografia Photo Editor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DOLORE CRONICO/NEUROPATICO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Windows XP</dc:creator>
  <cp:lastModifiedBy>Patrizia Romualdi</cp:lastModifiedBy>
  <cp:revision>113</cp:revision>
  <dcterms:created xsi:type="dcterms:W3CDTF">2008-03-27T10:17:55Z</dcterms:created>
  <dcterms:modified xsi:type="dcterms:W3CDTF">2019-05-30T08:21:12Z</dcterms:modified>
</cp:coreProperties>
</file>